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16E01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32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07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41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6766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55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521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498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063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07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53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60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52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66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14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04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41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1C063-8B05-406D-8DCD-EEBEB2F77503}" type="datetimeFigureOut">
              <a:rPr lang="it-IT" smtClean="0"/>
              <a:t>08/05/2020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CA5B-A290-4E8F-9F7D-29DCD91CA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688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7B0BD1-8515-450F-9689-13BD583FD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043" y="2993887"/>
            <a:ext cx="10137913" cy="870225"/>
          </a:xfrm>
        </p:spPr>
        <p:txBody>
          <a:bodyPr>
            <a:normAutofit/>
          </a:bodyPr>
          <a:lstStyle/>
          <a:p>
            <a:r>
              <a:rPr lang="it-IT" sz="4800" dirty="0"/>
              <a:t>Florence Nightingale Museum</a:t>
            </a:r>
          </a:p>
        </p:txBody>
      </p:sp>
    </p:spTree>
    <p:extLst>
      <p:ext uri="{BB962C8B-B14F-4D97-AF65-F5344CB8AC3E}">
        <p14:creationId xmlns:p14="http://schemas.microsoft.com/office/powerpoint/2010/main" val="17517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7700E-BC36-463E-9219-FAAB0B92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104" y="430185"/>
            <a:ext cx="8239539" cy="1293028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16E01"/>
                </a:solidFill>
                <a:latin typeface="Century Schoolbook" panose="02040604050505020304" pitchFamily="18" charset="0"/>
              </a:rPr>
              <a:t>Florence Nightingale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844B11-3525-4287-9FD9-6E1EA8678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658" y="1848269"/>
            <a:ext cx="5304181" cy="457954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it-IT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She was  born on 12</a:t>
            </a:r>
            <a:r>
              <a:rPr lang="it-IT" sz="20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th</a:t>
            </a:r>
            <a:r>
              <a:rPr lang="it-IT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 May 1820 and her birthday is also International Nurses Day because she is considered the mother of modern nursing. </a:t>
            </a:r>
          </a:p>
          <a:p>
            <a:pPr marL="0" indent="0" algn="r">
              <a:buNone/>
            </a:pPr>
            <a:endParaRPr lang="it-IT" sz="2000" dirty="0">
              <a:solidFill>
                <a:schemeClr val="accent2">
                  <a:lumMod val="60000"/>
                  <a:lumOff val="40000"/>
                </a:schemeClr>
              </a:solidFill>
              <a:latin typeface="Abadi" panose="020B0604020104020204" pitchFamily="34" charset="0"/>
            </a:endParaRPr>
          </a:p>
          <a:p>
            <a:pPr marL="0" indent="0" algn="r">
              <a:buNone/>
            </a:pPr>
            <a:r>
              <a:rPr lang="it-IT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She gave nursing a favourable reputation and became an icon of Victorian culture. </a:t>
            </a:r>
          </a:p>
          <a:p>
            <a:pPr marL="0" indent="0" algn="r">
              <a:buNone/>
            </a:pPr>
            <a:endParaRPr lang="it-IT" sz="2000" dirty="0">
              <a:solidFill>
                <a:schemeClr val="accent3">
                  <a:lumMod val="60000"/>
                  <a:lumOff val="40000"/>
                </a:schemeClr>
              </a:solidFill>
              <a:latin typeface="Abadi" panose="020B0604020104020204" pitchFamily="34" charset="0"/>
            </a:endParaRPr>
          </a:p>
          <a:p>
            <a:pPr marL="0" indent="0" algn="r">
              <a:buNone/>
            </a:pPr>
            <a:r>
              <a:rPr lang="it-IT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She was called “lady of the lamp” because she worked through the night caring for the sick. </a:t>
            </a:r>
          </a:p>
          <a:p>
            <a:pPr marL="0" indent="0" algn="r">
              <a:buNone/>
            </a:pPr>
            <a:endParaRPr lang="it-IT" sz="2000" dirty="0">
              <a:latin typeface="Abadi" panose="020B0604020104020204" pitchFamily="34" charset="0"/>
            </a:endParaRPr>
          </a:p>
          <a:p>
            <a:pPr marL="0" indent="0" algn="r">
              <a:buNone/>
            </a:pPr>
            <a:r>
              <a:rPr lang="it-IT" sz="2000" dirty="0">
                <a:latin typeface="Abadi" panose="020B0604020104020204" pitchFamily="34" charset="0"/>
              </a:rPr>
              <a:t>In 1989 was founded a museum in her honor: the “Florence Nightingale Museum”.</a:t>
            </a:r>
          </a:p>
        </p:txBody>
      </p:sp>
      <p:pic>
        <p:nvPicPr>
          <p:cNvPr id="1028" name="Picture 4" descr="Visualizza immagine di origine">
            <a:extLst>
              <a:ext uri="{FF2B5EF4-FFF2-40B4-BE49-F238E27FC236}">
                <a16:creationId xmlns:a16="http://schemas.microsoft.com/office/drawing/2014/main" id="{47AA47AB-C914-4DB1-85B7-3D5C497A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51" y="1848269"/>
            <a:ext cx="3059391" cy="45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8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340990-1D42-4F55-B6F6-453CA0C43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025" y="841323"/>
            <a:ext cx="5597657" cy="1767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The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Florence Nightingale Museum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is located at St Thomas' Hospital, which faces the Palace of Westminster across the River Thames in South Bank, central London, England. </a:t>
            </a:r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Immagine 4" descr="Immagine che contiene esterni, edificio, filo, facciata&#10;&#10;Descrizione generata automaticamente">
            <a:extLst>
              <a:ext uri="{FF2B5EF4-FFF2-40B4-BE49-F238E27FC236}">
                <a16:creationId xmlns:a16="http://schemas.microsoft.com/office/drawing/2014/main" id="{6D0492EE-60FF-40ED-9AFA-DF33E99A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21" y="750758"/>
            <a:ext cx="5420975" cy="371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CAAC5E44-5F09-49D4-8820-F72FE6489444}"/>
              </a:ext>
            </a:extLst>
          </p:cNvPr>
          <p:cNvSpPr txBox="1">
            <a:spLocks/>
          </p:cNvSpPr>
          <p:nvPr/>
        </p:nvSpPr>
        <p:spPr>
          <a:xfrm>
            <a:off x="675025" y="3044470"/>
            <a:ext cx="5420975" cy="17675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solidFill>
                  <a:srgbClr val="FFCC99"/>
                </a:solidFill>
                <a:latin typeface="Baskerville Old Face" panose="02020602080505020303" pitchFamily="18" charset="0"/>
              </a:rPr>
              <a:t>In 1860 Nightingale founded the Nightingale Training School for nurses at St. Thomas' Hospital and the museum is located on this site.</a:t>
            </a:r>
          </a:p>
          <a:p>
            <a:endParaRPr lang="en-US" sz="2400" dirty="0">
              <a:solidFill>
                <a:srgbClr val="FFCC99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3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FEDBB7F-F66A-43F7-B221-30A288651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09382" y="5791201"/>
            <a:ext cx="2282688" cy="675860"/>
          </a:xfrm>
        </p:spPr>
        <p:txBody>
          <a:bodyPr>
            <a:normAutofit/>
          </a:bodyPr>
          <a:lstStyle/>
          <a:p>
            <a:pPr algn="just"/>
            <a:r>
              <a:rPr lang="en-US" sz="1400" dirty="0">
                <a:latin typeface="Baskerville Old Face" panose="02020602080505020303" pitchFamily="18" charset="0"/>
              </a:rPr>
              <a:t>A stained glass window of Nightingale, on display at the museum</a:t>
            </a:r>
            <a:endParaRPr lang="it-IT" sz="1400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FAF2F0-D3C6-457D-BA01-30951E785A1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4" b="97666" l="22375" r="80500">
                        <a14:foregroundMark x1="43000" y1="22558" x2="43000" y2="22558"/>
                        <a14:foregroundMark x1="41125" y1="15298" x2="41125" y2="15298"/>
                        <a14:foregroundMark x1="41500" y1="17978" x2="41500" y2="17978"/>
                        <a14:foregroundMark x1="43250" y1="14088" x2="43250" y2="14088"/>
                        <a14:foregroundMark x1="43875" y1="11409" x2="43875" y2="11409"/>
                        <a14:foregroundMark x1="47375" y1="10112" x2="47375" y2="10112"/>
                        <a14:foregroundMark x1="50375" y1="9334" x2="50375" y2="9334"/>
                        <a14:foregroundMark x1="43500" y1="8902" x2="43500" y2="8902"/>
                        <a14:foregroundMark x1="51375" y1="5964" x2="51375" y2="5964"/>
                        <a14:foregroundMark x1="58500" y1="9334" x2="58500" y2="9334"/>
                        <a14:foregroundMark x1="65000" y1="15471" x2="65000" y2="15471"/>
                        <a14:foregroundMark x1="65625" y1="24373" x2="65625" y2="24373"/>
                        <a14:foregroundMark x1="65000" y1="21694" x2="65000" y2="21694"/>
                        <a14:foregroundMark x1="66500" y1="23941" x2="66500" y2="23941"/>
                        <a14:foregroundMark x1="67750" y1="23941" x2="67750" y2="23941"/>
                        <a14:foregroundMark x1="67125" y1="33881" x2="67125" y2="33881"/>
                        <a14:foregroundMark x1="72875" y1="40449" x2="72875" y2="40449"/>
                        <a14:foregroundMark x1="70375" y1="44857" x2="70375" y2="44857"/>
                        <a14:foregroundMark x1="69500" y1="54105" x2="69500" y2="54105"/>
                        <a14:foregroundMark x1="70750" y1="61798" x2="70750" y2="61798"/>
                        <a14:foregroundMark x1="70375" y1="66724" x2="70375" y2="66724"/>
                        <a14:foregroundMark x1="71875" y1="69836" x2="71875" y2="69836"/>
                        <a14:foregroundMark x1="72500" y1="69576" x2="72500" y2="69576"/>
                        <a14:foregroundMark x1="67500" y1="62576" x2="67500" y2="62576"/>
                        <a14:foregroundMark x1="73375" y1="62576" x2="73375" y2="62576"/>
                        <a14:foregroundMark x1="73375" y1="67761" x2="73375" y2="67761"/>
                        <a14:foregroundMark x1="73375" y1="67761" x2="73375" y2="67761"/>
                        <a14:foregroundMark x1="73375" y1="68799" x2="73375" y2="68799"/>
                        <a14:foregroundMark x1="73375" y1="72256" x2="73375" y2="72256"/>
                        <a14:foregroundMark x1="73375" y1="72256" x2="73375" y2="72256"/>
                        <a14:foregroundMark x1="74375" y1="84702" x2="74375" y2="84702"/>
                        <a14:foregroundMark x1="74375" y1="84702" x2="74375" y2="84702"/>
                        <a14:foregroundMark x1="71000" y1="85480" x2="71000" y2="85480"/>
                        <a14:foregroundMark x1="71000" y1="85480" x2="71000" y2="85480"/>
                        <a14:foregroundMark x1="69875" y1="85480" x2="69875" y2="85480"/>
                        <a14:foregroundMark x1="69875" y1="85480" x2="69875" y2="85480"/>
                        <a14:foregroundMark x1="72250" y1="77010" x2="72250" y2="77010"/>
                        <a14:foregroundMark x1="72250" y1="77010" x2="72250" y2="77010"/>
                        <a14:foregroundMark x1="75500" y1="91876" x2="75500" y2="91876"/>
                        <a14:foregroundMark x1="75500" y1="91876" x2="75500" y2="91876"/>
                        <a14:foregroundMark x1="74875" y1="91098" x2="74875" y2="91098"/>
                        <a14:foregroundMark x1="74875" y1="91098" x2="74875" y2="91098"/>
                        <a14:foregroundMark x1="73375" y1="86517" x2="73375" y2="86517"/>
                        <a14:foregroundMark x1="73375" y1="86517" x2="73375" y2="86517"/>
                        <a14:foregroundMark x1="76125" y1="93345" x2="76125" y2="93345"/>
                        <a14:foregroundMark x1="76125" y1="93345" x2="76125" y2="93345"/>
                        <a14:foregroundMark x1="56375" y1="93777" x2="56375" y2="93777"/>
                        <a14:foregroundMark x1="56375" y1="93777" x2="56375" y2="93777"/>
                        <a14:foregroundMark x1="34625" y1="90493" x2="34625" y2="90493"/>
                        <a14:foregroundMark x1="34625" y1="90493" x2="34625" y2="90493"/>
                        <a14:foregroundMark x1="55750" y1="83665" x2="55750" y2="83665"/>
                        <a14:foregroundMark x1="66250" y1="77874" x2="66250" y2="77874"/>
                        <a14:foregroundMark x1="66250" y1="77874" x2="66250" y2="77874"/>
                        <a14:foregroundMark x1="74625" y1="77010" x2="74625" y2="77010"/>
                        <a14:foregroundMark x1="74625" y1="77010" x2="74625" y2="77010"/>
                        <a14:foregroundMark x1="71000" y1="93950" x2="71000" y2="93950"/>
                        <a14:foregroundMark x1="71000" y1="93950" x2="71000" y2="93950"/>
                        <a14:foregroundMark x1="26875" y1="31634" x2="26875" y2="31634"/>
                        <a14:foregroundMark x1="26875" y1="31634" x2="26875" y2="31634"/>
                        <a14:foregroundMark x1="38500" y1="24978" x2="38500" y2="24978"/>
                        <a14:foregroundMark x1="38500" y1="24978" x2="38500" y2="24978"/>
                        <a14:foregroundMark x1="63500" y1="25843" x2="64500" y2="25843"/>
                        <a14:foregroundMark x1="64500" y1="25843" x2="64500" y2="25843"/>
                        <a14:foregroundMark x1="75750" y1="58427" x2="75750" y2="58427"/>
                        <a14:foregroundMark x1="75750" y1="58427" x2="75750" y2="58427"/>
                        <a14:foregroundMark x1="76125" y1="58427" x2="76125" y2="58427"/>
                        <a14:foregroundMark x1="76125" y1="58427" x2="76125" y2="58427"/>
                        <a14:foregroundMark x1="76125" y1="58427" x2="76125" y2="58427"/>
                        <a14:foregroundMark x1="76125" y1="58427" x2="76125" y2="58427"/>
                        <a14:foregroundMark x1="66250" y1="14693" x2="66250" y2="14693"/>
                        <a14:foregroundMark x1="66250" y1="14693" x2="66250" y2="14693"/>
                        <a14:foregroundMark x1="66250" y1="14693" x2="66250" y2="14693"/>
                        <a14:foregroundMark x1="57625" y1="8297" x2="57625" y2="8297"/>
                        <a14:foregroundMark x1="57625" y1="8297" x2="57625" y2="8297"/>
                        <a14:foregroundMark x1="74375" y1="28522" x2="74375" y2="28522"/>
                        <a14:foregroundMark x1="74375" y1="28522" x2="74375" y2="28522"/>
                        <a14:foregroundMark x1="75500" y1="31201" x2="75500" y2="31201"/>
                        <a14:foregroundMark x1="75500" y1="31201" x2="75500" y2="31201"/>
                        <a14:foregroundMark x1="37875" y1="14088" x2="37875" y2="14088"/>
                        <a14:foregroundMark x1="37875" y1="14088" x2="37875" y2="14088"/>
                        <a14:foregroundMark x1="31625" y1="22904" x2="31625" y2="22904"/>
                        <a14:foregroundMark x1="32250" y1="22904" x2="32250" y2="22904"/>
                        <a14:foregroundMark x1="29250" y1="22126" x2="29250" y2="22126"/>
                        <a14:foregroundMark x1="29250" y1="22126" x2="29250" y2="22126"/>
                        <a14:foregroundMark x1="31625" y1="36560" x2="31625" y2="36560"/>
                        <a14:foregroundMark x1="31625" y1="36560" x2="31625" y2="36560"/>
                        <a14:foregroundMark x1="30125" y1="67156" x2="30125" y2="67329"/>
                        <a14:foregroundMark x1="30125" y1="67329" x2="30125" y2="67329"/>
                        <a14:foregroundMark x1="30125" y1="67329" x2="30125" y2="67329"/>
                        <a14:foregroundMark x1="36625" y1="77701" x2="36625" y2="77701"/>
                        <a14:foregroundMark x1="36625" y1="77701" x2="36625" y2="77701"/>
                        <a14:foregroundMark x1="28375" y1="83232" x2="28375" y2="83232"/>
                        <a14:foregroundMark x1="28375" y1="83232" x2="28375" y2="83232"/>
                        <a14:foregroundMark x1="28375" y1="83232" x2="35125" y2="67589"/>
                        <a14:foregroundMark x1="73375" y1="92913" x2="37125" y2="91703"/>
                        <a14:foregroundMark x1="37125" y1="91703" x2="30875" y2="85134"/>
                        <a14:foregroundMark x1="30875" y1="85134" x2="30375" y2="28090"/>
                        <a14:foregroundMark x1="30375" y1="28090" x2="38125" y2="19879"/>
                        <a14:foregroundMark x1="74000" y1="44425" x2="77000" y2="68021"/>
                        <a14:foregroundMark x1="77000" y1="68021" x2="76375" y2="86171"/>
                        <a14:foregroundMark x1="25625" y1="42956" x2="28250" y2="90061"/>
                        <a14:foregroundMark x1="28250" y1="90061" x2="37875" y2="93777"/>
                        <a14:foregroundMark x1="37875" y1="93777" x2="65625" y2="95246"/>
                        <a14:foregroundMark x1="77000" y1="95851" x2="77000" y2="95851"/>
                        <a14:foregroundMark x1="32750" y1="96024" x2="25375" y2="90493"/>
                        <a14:foregroundMark x1="25375" y1="90493" x2="25375" y2="89888"/>
                        <a14:foregroundMark x1="32250" y1="95851" x2="25000" y2="89542"/>
                        <a14:foregroundMark x1="25000" y1="89542" x2="24750" y2="87986"/>
                        <a14:foregroundMark x1="28625" y1="96456" x2="27375" y2="96456"/>
                        <a14:foregroundMark x1="27125" y1="96456" x2="24750" y2="91271"/>
                        <a14:foregroundMark x1="24750" y1="95851" x2="25625" y2="85480"/>
                        <a14:foregroundMark x1="25375" y1="86171" x2="25375" y2="57044"/>
                        <a14:foregroundMark x1="25000" y1="79775" x2="24125" y2="58427"/>
                        <a14:foregroundMark x1="25375" y1="75972" x2="25000" y2="95419"/>
                        <a14:foregroundMark x1="24125" y1="78306" x2="24375" y2="94555"/>
                        <a14:foregroundMark x1="24375" y1="94555" x2="24750" y2="94987"/>
                        <a14:foregroundMark x1="24125" y1="96283" x2="35500" y2="96283"/>
                        <a14:foregroundMark x1="35500" y1="96283" x2="46375" y2="95851"/>
                        <a14:foregroundMark x1="46375" y1="95851" x2="68875" y2="96802"/>
                        <a14:foregroundMark x1="68875" y1="96802" x2="77250" y2="94641"/>
                        <a14:foregroundMark x1="77625" y1="94382" x2="75750" y2="97321"/>
                        <a14:foregroundMark x1="49250" y1="4581" x2="59125" y2="8989"/>
                        <a14:foregroundMark x1="59125" y1="8989" x2="71000" y2="21953"/>
                        <a14:foregroundMark x1="71000" y1="21953" x2="74375" y2="29041"/>
                        <a14:foregroundMark x1="74375" y1="29041" x2="74375" y2="29127"/>
                        <a14:foregroundMark x1="47125" y1="5791" x2="31500" y2="16768"/>
                        <a14:foregroundMark x1="31500" y1="16768" x2="25000" y2="31720"/>
                        <a14:foregroundMark x1="25000" y1="31720" x2="25000" y2="31806"/>
                        <a14:foregroundMark x1="45875" y1="5964" x2="37625" y2="12187"/>
                        <a14:foregroundMark x1="74875" y1="27658" x2="71125" y2="19879"/>
                        <a14:foregroundMark x1="71125" y1="19879" x2="57250" y2="7519"/>
                        <a14:foregroundMark x1="57250" y1="7519" x2="47000" y2="5186"/>
                        <a14:foregroundMark x1="47000" y1="5186" x2="39625" y2="9334"/>
                        <a14:foregroundMark x1="60625" y1="9680" x2="71500" y2="23768"/>
                        <a14:foregroundMark x1="71500" y1="23768" x2="69500" y2="15990"/>
                        <a14:foregroundMark x1="69500" y1="15990" x2="62750" y2="10026"/>
                        <a14:foregroundMark x1="62750" y1="10026" x2="49500" y2="3544"/>
                        <a14:foregroundMark x1="49250" y1="4581" x2="39750" y2="8643"/>
                        <a14:foregroundMark x1="39750" y1="8643" x2="27500" y2="21175"/>
                        <a14:foregroundMark x1="27500" y1="21175" x2="22375" y2="44425"/>
                        <a14:foregroundMark x1="22375" y1="44425" x2="23875" y2="57822"/>
                        <a14:foregroundMark x1="77250" y1="85912" x2="80000" y2="53587"/>
                        <a14:foregroundMark x1="80000" y1="53587" x2="77250" y2="41746"/>
                        <a14:foregroundMark x1="78250" y1="59118" x2="80875" y2="75022"/>
                        <a14:foregroundMark x1="80875" y1="75022" x2="78750" y2="83060"/>
                        <a14:foregroundMark x1="78750" y1="83060" x2="80500" y2="90493"/>
                        <a14:foregroundMark x1="80500" y1="90493" x2="77250" y2="97061"/>
                        <a14:foregroundMark x1="77250" y1="97666" x2="78250" y2="91876"/>
                        <a14:foregroundMark x1="23500" y1="30596" x2="24875" y2="23077"/>
                        <a14:foregroundMark x1="24875" y1="23077" x2="36375" y2="11755"/>
                        <a14:foregroundMark x1="74875" y1="29300" x2="74375" y2="21435"/>
                        <a14:foregroundMark x1="74375" y1="21435" x2="69500" y2="16335"/>
                        <a14:foregroundMark x1="76125" y1="30164" x2="76125" y2="29300"/>
                        <a14:foregroundMark x1="27375" y1="19447" x2="33500" y2="12532"/>
                        <a14:foregroundMark x1="33500" y1="12532" x2="38500" y2="9334"/>
                        <a14:foregroundMark x1="39375" y1="8902" x2="48000" y2="4408"/>
                        <a14:foregroundMark x1="48000" y1="4408" x2="39625" y2="8729"/>
                        <a14:foregroundMark x1="50750" y1="3717" x2="59500" y2="8384"/>
                        <a14:foregroundMark x1="59500" y1="8384" x2="61125" y2="10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60" t="2672" r="17249"/>
          <a:stretch/>
        </p:blipFill>
        <p:spPr bwMode="auto">
          <a:xfrm>
            <a:off x="8617226" y="137521"/>
            <a:ext cx="2606350" cy="56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B450D39A-3709-4906-B8FC-7AB434877926}"/>
              </a:ext>
            </a:extLst>
          </p:cNvPr>
          <p:cNvSpPr/>
          <p:nvPr/>
        </p:nvSpPr>
        <p:spPr>
          <a:xfrm>
            <a:off x="1671430" y="1195422"/>
            <a:ext cx="580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new museum is designed around three pavilions that tell her story.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B7EE212-2FC8-456E-BB8D-568FB8A0F4B0}"/>
              </a:ext>
            </a:extLst>
          </p:cNvPr>
          <p:cNvSpPr/>
          <p:nvPr/>
        </p:nvSpPr>
        <p:spPr>
          <a:xfrm>
            <a:off x="1525656" y="21923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The Gilded Cage tells the story of Nightingale's privileged childhood and her struggle against stifling social conventions. 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222BB36-A49F-440C-901B-9ABDE7345FEB}"/>
              </a:ext>
            </a:extLst>
          </p:cNvPr>
          <p:cNvSpPr/>
          <p:nvPr/>
        </p:nvSpPr>
        <p:spPr>
          <a:xfrm>
            <a:off x="1525656" y="34652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white"/>
                </a:solidFill>
              </a:rPr>
              <a:t>The Calling shows how Nightingale and her team coped with the crisis in the military hospitals where the legend of the lady with the lamp was born. 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27B564B-B346-4423-92C7-CE530FE7E9D7}"/>
              </a:ext>
            </a:extLst>
          </p:cNvPr>
          <p:cNvSpPr/>
          <p:nvPr/>
        </p:nvSpPr>
        <p:spPr>
          <a:xfrm>
            <a:off x="1525656" y="47392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white"/>
                </a:solidFill>
              </a:rPr>
              <a:t>Reform and Inspire shows the other side of Nightingale, the reformer who campaigned tirelessly for health reform at home and abroad.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5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interni, armadietto, stanza, tavolo&#10;&#10;Descrizione generata automaticamente">
            <a:extLst>
              <a:ext uri="{FF2B5EF4-FFF2-40B4-BE49-F238E27FC236}">
                <a16:creationId xmlns:a16="http://schemas.microsoft.com/office/drawing/2014/main" id="{FC58A0AE-221D-4F18-AE28-02D5E8B6E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37" y="591746"/>
            <a:ext cx="10027846" cy="266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416E0FA-25CB-45DE-94ED-6A9CCE78F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28" y="3258640"/>
            <a:ext cx="4452730" cy="2513128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Baskerville Old Face" panose="02020602080505020303" pitchFamily="18" charset="0"/>
              </a:rPr>
              <a:t>The Collection include the writing slate Nightingale used as a child, her pet owl Athena and Nightingale's medicine chest, which she took with her to the Crimean. </a:t>
            </a:r>
          </a:p>
          <a:p>
            <a:pPr algn="ctr"/>
            <a:endParaRPr lang="en-US" sz="1800" dirty="0">
              <a:latin typeface="Baskerville Old Face" panose="02020602080505020303" pitchFamily="18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80DB89CC-FB9F-4241-AD0E-3A8BDE564826}"/>
              </a:ext>
            </a:extLst>
          </p:cNvPr>
          <p:cNvSpPr/>
          <p:nvPr/>
        </p:nvSpPr>
        <p:spPr>
          <a:xfrm>
            <a:off x="6360344" y="3790443"/>
            <a:ext cx="4452730" cy="109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prstClr val="white"/>
                </a:solidFill>
                <a:latin typeface="Baskerville Old Face" panose="02020602080505020303" pitchFamily="18" charset="0"/>
              </a:rPr>
              <a:t>The museum displays a rare Register of Nurses that lists women who served under Nightingale in the military hospitals in Turkey and the Crimean.</a:t>
            </a:r>
            <a:endParaRPr lang="it-IT" dirty="0">
              <a:solidFill>
                <a:prstClr val="white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3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2364ECA-0E3D-4C85-B9DC-412B848E12CC}"/>
              </a:ext>
            </a:extLst>
          </p:cNvPr>
          <p:cNvSpPr/>
          <p:nvPr/>
        </p:nvSpPr>
        <p:spPr>
          <a:xfrm>
            <a:off x="5969278" y="1062083"/>
            <a:ext cx="51683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solidFill>
                  <a:srgbClr val="F16E01"/>
                </a:solidFill>
                <a:latin typeface="Abadi" panose="020B0604020104020204" pitchFamily="34" charset="0"/>
              </a:rPr>
              <a:t>There is also a resource </a:t>
            </a:r>
            <a:r>
              <a:rPr lang="en-US" sz="2200" dirty="0" err="1">
                <a:solidFill>
                  <a:srgbClr val="F16E01"/>
                </a:solidFill>
                <a:latin typeface="Abadi" panose="020B0604020104020204" pitchFamily="34" charset="0"/>
              </a:rPr>
              <a:t>centre</a:t>
            </a:r>
            <a:r>
              <a:rPr lang="en-US" sz="2200" dirty="0">
                <a:solidFill>
                  <a:srgbClr val="F16E01"/>
                </a:solidFill>
                <a:latin typeface="Abadi" panose="020B0604020104020204" pitchFamily="34" charset="0"/>
              </a:rPr>
              <a:t> which is open by appointment to students, academics and other researchers, who may use the museum's collections, books and documents related to Florence Nightingale. </a:t>
            </a:r>
          </a:p>
          <a:p>
            <a:pPr algn="just"/>
            <a:endParaRPr lang="en-US" sz="2200" dirty="0">
              <a:solidFill>
                <a:srgbClr val="92D050"/>
              </a:solidFill>
              <a:latin typeface="Abadi" panose="020B0604020104020204" pitchFamily="34" charset="0"/>
            </a:endParaRPr>
          </a:p>
        </p:txBody>
      </p:sp>
      <p:pic>
        <p:nvPicPr>
          <p:cNvPr id="16" name="Immagine 15" descr="Immagine che contiene persona, donna, tenendo, inpiedi&#10;&#10;Descrizione generata automaticamente">
            <a:extLst>
              <a:ext uri="{FF2B5EF4-FFF2-40B4-BE49-F238E27FC236}">
                <a16:creationId xmlns:a16="http://schemas.microsoft.com/office/drawing/2014/main" id="{2C11626F-A37D-403B-AD41-0795CD5FF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3638550" cy="4572000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6B1EEEA6-CA24-4897-AAC7-F7074FC62E56}"/>
              </a:ext>
            </a:extLst>
          </p:cNvPr>
          <p:cNvSpPr/>
          <p:nvPr/>
        </p:nvSpPr>
        <p:spPr>
          <a:xfrm>
            <a:off x="4731026" y="3111666"/>
            <a:ext cx="478403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2000" dirty="0">
              <a:solidFill>
                <a:srgbClr val="92D050"/>
              </a:solidFill>
              <a:latin typeface="Abadi" panose="020B0604020104020204" pitchFamily="34" charset="0"/>
            </a:endParaRPr>
          </a:p>
          <a:p>
            <a:pPr lvl="0"/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The museum is a member of the London Museums of Health &amp; Medicine.</a:t>
            </a:r>
            <a:endParaRPr lang="it-IT" sz="2200" dirty="0">
              <a:solidFill>
                <a:schemeClr val="accent6">
                  <a:lumMod val="60000"/>
                  <a:lumOff val="4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4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uce&#10;&#10;Descrizione generata automaticamente">
            <a:extLst>
              <a:ext uri="{FF2B5EF4-FFF2-40B4-BE49-F238E27FC236}">
                <a16:creationId xmlns:a16="http://schemas.microsoft.com/office/drawing/2014/main" id="{65D8030A-CA7A-4175-80A3-B5B25B0F7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5" y="508276"/>
            <a:ext cx="4761446" cy="577325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16462C1-4373-4933-A2A4-8FA1F54EB2B4}"/>
              </a:ext>
            </a:extLst>
          </p:cNvPr>
          <p:cNvSpPr/>
          <p:nvPr/>
        </p:nvSpPr>
        <p:spPr>
          <a:xfrm>
            <a:off x="675860" y="272111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i="1" dirty="0">
                <a:solidFill>
                  <a:srgbClr val="FFCC99"/>
                </a:solidFill>
                <a:latin typeface="Abadi" panose="020B0604020104020204" pitchFamily="34" charset="0"/>
              </a:rPr>
              <a:t>“I </a:t>
            </a:r>
            <a:r>
              <a:rPr lang="it-IT" sz="2000" i="1" dirty="0" err="1">
                <a:solidFill>
                  <a:srgbClr val="FFCC99"/>
                </a:solidFill>
                <a:latin typeface="Abadi" panose="020B0604020104020204" pitchFamily="34" charset="0"/>
              </a:rPr>
              <a:t>am</a:t>
            </a:r>
            <a:r>
              <a:rPr lang="it-IT" sz="2000" i="1" dirty="0">
                <a:solidFill>
                  <a:srgbClr val="FFCC99"/>
                </a:solidFill>
                <a:latin typeface="Abadi" panose="020B0604020104020204" pitchFamily="34" charset="0"/>
              </a:rPr>
              <a:t> of </a:t>
            </a:r>
            <a:r>
              <a:rPr lang="it-IT" sz="2000" i="1" dirty="0" err="1">
                <a:solidFill>
                  <a:srgbClr val="FFCC99"/>
                </a:solidFill>
                <a:latin typeface="Abadi" panose="020B0604020104020204" pitchFamily="34" charset="0"/>
              </a:rPr>
              <a:t>certain</a:t>
            </a:r>
            <a:r>
              <a:rPr lang="it-IT" sz="2000" i="1" dirty="0">
                <a:solidFill>
                  <a:srgbClr val="FFCC99"/>
                </a:solidFill>
                <a:latin typeface="Abadi" panose="020B0604020104020204" pitchFamily="34" charset="0"/>
              </a:rPr>
              <a:t> </a:t>
            </a:r>
            <a:r>
              <a:rPr lang="it-IT" sz="2000" i="1" dirty="0" err="1">
                <a:solidFill>
                  <a:srgbClr val="FFCC99"/>
                </a:solidFill>
                <a:latin typeface="Abadi" panose="020B0604020104020204" pitchFamily="34" charset="0"/>
              </a:rPr>
              <a:t>convinced</a:t>
            </a:r>
            <a:r>
              <a:rPr lang="it-IT" sz="2000" i="1" dirty="0">
                <a:solidFill>
                  <a:srgbClr val="FFCC99"/>
                </a:solidFill>
                <a:latin typeface="Abadi" panose="020B0604020104020204" pitchFamily="34" charset="0"/>
              </a:rPr>
              <a:t> </a:t>
            </a:r>
            <a:r>
              <a:rPr lang="it-IT" sz="2000" i="1" dirty="0" err="1">
                <a:solidFill>
                  <a:srgbClr val="FFCC99"/>
                </a:solidFill>
                <a:latin typeface="Abadi" panose="020B0604020104020204" pitchFamily="34" charset="0"/>
              </a:rPr>
              <a:t>that</a:t>
            </a:r>
            <a:r>
              <a:rPr lang="it-IT" sz="2000" i="1" dirty="0">
                <a:solidFill>
                  <a:srgbClr val="FFCC99"/>
                </a:solidFill>
                <a:latin typeface="Abadi" panose="020B0604020104020204" pitchFamily="34" charset="0"/>
              </a:rPr>
              <a:t> the </a:t>
            </a:r>
            <a:r>
              <a:rPr lang="it-IT" sz="2000" i="1" dirty="0" err="1">
                <a:solidFill>
                  <a:srgbClr val="FFCC99"/>
                </a:solidFill>
                <a:latin typeface="Abadi" panose="020B0604020104020204" pitchFamily="34" charset="0"/>
              </a:rPr>
              <a:t>greatest</a:t>
            </a:r>
            <a:r>
              <a:rPr lang="it-IT" sz="2000" i="1" dirty="0">
                <a:solidFill>
                  <a:srgbClr val="FFCC99"/>
                </a:solidFill>
                <a:latin typeface="Abadi" panose="020B0604020104020204" pitchFamily="34" charset="0"/>
              </a:rPr>
              <a:t> </a:t>
            </a:r>
            <a:r>
              <a:rPr lang="it-IT" sz="2000" i="1" dirty="0" err="1">
                <a:solidFill>
                  <a:srgbClr val="FFCC99"/>
                </a:solidFill>
                <a:latin typeface="Abadi" panose="020B0604020104020204" pitchFamily="34" charset="0"/>
              </a:rPr>
              <a:t>heroes</a:t>
            </a:r>
            <a:r>
              <a:rPr lang="it-IT" sz="2000" i="1" dirty="0">
                <a:solidFill>
                  <a:srgbClr val="FFCC99"/>
                </a:solidFill>
                <a:latin typeface="Abadi" panose="020B0604020104020204" pitchFamily="34" charset="0"/>
              </a:rPr>
              <a:t> are </a:t>
            </a:r>
            <a:r>
              <a:rPr lang="it-IT" sz="2000" i="1" dirty="0" err="1">
                <a:solidFill>
                  <a:srgbClr val="FFCC99"/>
                </a:solidFill>
                <a:latin typeface="Abadi" panose="020B0604020104020204" pitchFamily="34" charset="0"/>
              </a:rPr>
              <a:t>those</a:t>
            </a:r>
            <a:r>
              <a:rPr lang="it-IT" sz="2000" i="1" dirty="0">
                <a:solidFill>
                  <a:srgbClr val="FFCC99"/>
                </a:solidFill>
                <a:latin typeface="Abadi" panose="020B0604020104020204" pitchFamily="34" charset="0"/>
              </a:rPr>
              <a:t> </a:t>
            </a:r>
            <a:r>
              <a:rPr lang="it-IT" sz="2000" i="1" dirty="0" err="1">
                <a:solidFill>
                  <a:srgbClr val="FFCC99"/>
                </a:solidFill>
                <a:latin typeface="Abadi" panose="020B0604020104020204" pitchFamily="34" charset="0"/>
              </a:rPr>
              <a:t>who</a:t>
            </a:r>
            <a:r>
              <a:rPr lang="it-IT" sz="2000" i="1" dirty="0">
                <a:solidFill>
                  <a:srgbClr val="FFCC99"/>
                </a:solidFill>
                <a:latin typeface="Abadi" panose="020B0604020104020204" pitchFamily="34" charset="0"/>
              </a:rPr>
              <a:t> do </a:t>
            </a:r>
            <a:r>
              <a:rPr lang="it-IT" sz="2000" i="1" dirty="0" err="1">
                <a:solidFill>
                  <a:srgbClr val="FFCC99"/>
                </a:solidFill>
                <a:latin typeface="Abadi" panose="020B0604020104020204" pitchFamily="34" charset="0"/>
              </a:rPr>
              <a:t>their</a:t>
            </a:r>
            <a:r>
              <a:rPr lang="it-IT" sz="2000" i="1" dirty="0">
                <a:solidFill>
                  <a:srgbClr val="FFCC99"/>
                </a:solidFill>
                <a:latin typeface="Abadi" panose="020B0604020104020204" pitchFamily="34" charset="0"/>
              </a:rPr>
              <a:t> duty in the </a:t>
            </a:r>
            <a:r>
              <a:rPr lang="it-IT" sz="2000" i="1" dirty="0" err="1">
                <a:solidFill>
                  <a:srgbClr val="FFCC99"/>
                </a:solidFill>
                <a:latin typeface="Abadi" panose="020B0604020104020204" pitchFamily="34" charset="0"/>
              </a:rPr>
              <a:t>daily</a:t>
            </a:r>
            <a:r>
              <a:rPr lang="it-IT" sz="2000" i="1" dirty="0">
                <a:solidFill>
                  <a:srgbClr val="FFCC99"/>
                </a:solidFill>
                <a:latin typeface="Abadi" panose="020B0604020104020204" pitchFamily="34" charset="0"/>
              </a:rPr>
              <a:t> </a:t>
            </a:r>
            <a:r>
              <a:rPr lang="it-IT" sz="2000" i="1" dirty="0" err="1">
                <a:solidFill>
                  <a:srgbClr val="FFCC99"/>
                </a:solidFill>
                <a:latin typeface="Abadi" panose="020B0604020104020204" pitchFamily="34" charset="0"/>
              </a:rPr>
              <a:t>grind</a:t>
            </a:r>
            <a:r>
              <a:rPr lang="it-IT" sz="2000" i="1" dirty="0">
                <a:solidFill>
                  <a:srgbClr val="FFCC99"/>
                </a:solidFill>
                <a:latin typeface="Abadi" panose="020B0604020104020204" pitchFamily="34" charset="0"/>
              </a:rPr>
              <a:t>.“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8DFB46-F03D-423C-8080-98F2CCA12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820" y="3651341"/>
            <a:ext cx="3603048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3700</TotalTime>
  <Words>354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Abadi</vt:lpstr>
      <vt:lpstr>Arial</vt:lpstr>
      <vt:lpstr>Baskerville Old Face</vt:lpstr>
      <vt:lpstr>Century Gothic</vt:lpstr>
      <vt:lpstr>Century Schoolbook</vt:lpstr>
      <vt:lpstr>Wingdings</vt:lpstr>
      <vt:lpstr>Scia di vapore</vt:lpstr>
      <vt:lpstr>Florence Nightingale Museum</vt:lpstr>
      <vt:lpstr>Florence Nightingale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Florence Nightingale Museum</dc:title>
  <dc:creator>ANGELA RUBERTO</dc:creator>
  <cp:lastModifiedBy>ANGELA RUBERTO</cp:lastModifiedBy>
  <cp:revision>30</cp:revision>
  <dcterms:created xsi:type="dcterms:W3CDTF">2020-05-07T11:23:40Z</dcterms:created>
  <dcterms:modified xsi:type="dcterms:W3CDTF">2020-05-10T17:46:35Z</dcterms:modified>
</cp:coreProperties>
</file>