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7" r:id="rId8"/>
    <p:sldId id="278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3" r:id="rId18"/>
    <p:sldId id="274" r:id="rId19"/>
    <p:sldId id="275" r:id="rId20"/>
    <p:sldId id="272" r:id="rId21"/>
    <p:sldId id="279" r:id="rId22"/>
    <p:sldId id="280" r:id="rId23"/>
    <p:sldId id="281" r:id="rId24"/>
    <p:sldId id="282" r:id="rId25"/>
    <p:sldId id="276" r:id="rId26"/>
    <p:sldId id="283" r:id="rId2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7642-EA22-4015-B93B-FE481BD38C10}" type="datetimeFigureOut">
              <a:rPr lang="en-GB" smtClean="0"/>
              <a:pPr/>
              <a:t>28/02/2022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EAC89-CBC7-46E7-90FB-5A1E7013A201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7642-EA22-4015-B93B-FE481BD38C10}" type="datetimeFigureOut">
              <a:rPr lang="en-GB" smtClean="0"/>
              <a:pPr/>
              <a:t>28/02/2022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EAC89-CBC7-46E7-90FB-5A1E7013A201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7642-EA22-4015-B93B-FE481BD38C10}" type="datetimeFigureOut">
              <a:rPr lang="en-GB" smtClean="0"/>
              <a:pPr/>
              <a:t>28/02/2022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EAC89-CBC7-46E7-90FB-5A1E7013A201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7642-EA22-4015-B93B-FE481BD38C10}" type="datetimeFigureOut">
              <a:rPr lang="en-GB" smtClean="0"/>
              <a:pPr/>
              <a:t>28/02/2022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EAC89-CBC7-46E7-90FB-5A1E7013A201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7642-EA22-4015-B93B-FE481BD38C10}" type="datetimeFigureOut">
              <a:rPr lang="en-GB" smtClean="0"/>
              <a:pPr/>
              <a:t>28/02/2022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EAC89-CBC7-46E7-90FB-5A1E7013A201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7642-EA22-4015-B93B-FE481BD38C10}" type="datetimeFigureOut">
              <a:rPr lang="en-GB" smtClean="0"/>
              <a:pPr/>
              <a:t>28/02/2022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EAC89-CBC7-46E7-90FB-5A1E7013A201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7642-EA22-4015-B93B-FE481BD38C10}" type="datetimeFigureOut">
              <a:rPr lang="en-GB" smtClean="0"/>
              <a:pPr/>
              <a:t>28/02/2022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EAC89-CBC7-46E7-90FB-5A1E7013A201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7642-EA22-4015-B93B-FE481BD38C10}" type="datetimeFigureOut">
              <a:rPr lang="en-GB" smtClean="0"/>
              <a:pPr/>
              <a:t>28/02/2022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EAC89-CBC7-46E7-90FB-5A1E7013A201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7642-EA22-4015-B93B-FE481BD38C10}" type="datetimeFigureOut">
              <a:rPr lang="en-GB" smtClean="0"/>
              <a:pPr/>
              <a:t>28/02/2022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EAC89-CBC7-46E7-90FB-5A1E7013A201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7642-EA22-4015-B93B-FE481BD38C10}" type="datetimeFigureOut">
              <a:rPr lang="en-GB" smtClean="0"/>
              <a:pPr/>
              <a:t>28/02/2022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EAC89-CBC7-46E7-90FB-5A1E7013A201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7642-EA22-4015-B93B-FE481BD38C10}" type="datetimeFigureOut">
              <a:rPr lang="en-GB" smtClean="0"/>
              <a:pPr/>
              <a:t>28/02/2022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EAC89-CBC7-46E7-90FB-5A1E7013A201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27642-EA22-4015-B93B-FE481BD38C10}" type="datetimeFigureOut">
              <a:rPr lang="en-GB" smtClean="0"/>
              <a:pPr/>
              <a:t>28/02/2022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EAC89-CBC7-46E7-90FB-5A1E7013A201}" type="slidenum">
              <a:rPr lang="en-GB" smtClean="0"/>
              <a:pPr/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live.etwinning.net/projects/project/326366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mtClean="0">
                <a:hlinkClick r:id="rId2"/>
              </a:rPr>
              <a:t>Mobility of Local Art Values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smtClean="0"/>
              <a:t>eTwinning project 2021-2022</a:t>
            </a:r>
          </a:p>
          <a:p>
            <a:endParaRPr lang="en-GB" smtClean="0"/>
          </a:p>
          <a:p>
            <a:r>
              <a:rPr lang="en-GB" smtClean="0"/>
              <a:t>4 partners involved: </a:t>
            </a:r>
          </a:p>
          <a:p>
            <a:r>
              <a:rPr lang="en-GB" smtClean="0"/>
              <a:t>Turkey, Croatia, Italy, Greece</a:t>
            </a:r>
            <a:endParaRPr lang="en-GB" dirty="0"/>
          </a:p>
        </p:txBody>
      </p:sp>
      <p:pic>
        <p:nvPicPr>
          <p:cNvPr id="5" name="Immagine 4" descr="logo proje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260648"/>
            <a:ext cx="2232248" cy="2120900"/>
          </a:xfrm>
          <a:prstGeom prst="rect">
            <a:avLst/>
          </a:prstGeom>
        </p:spPr>
      </p:pic>
      <p:pic>
        <p:nvPicPr>
          <p:cNvPr id="7" name="Immagine 6" descr="eTw logo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429000"/>
            <a:ext cx="1440160" cy="9884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January: </a:t>
            </a:r>
            <a:r>
              <a:rPr lang="en-GB" dirty="0" smtClean="0">
                <a:solidFill>
                  <a:srgbClr val="92D050"/>
                </a:solidFill>
              </a:rPr>
              <a:t>Italy</a:t>
            </a:r>
            <a:r>
              <a:rPr lang="en-GB" dirty="0" smtClean="0"/>
              <a:t> Art </a:t>
            </a:r>
            <a:r>
              <a:rPr lang="en-GB" dirty="0" smtClean="0">
                <a:solidFill>
                  <a:srgbClr val="FF0000"/>
                </a:solidFill>
              </a:rPr>
              <a:t>Month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sz="2800" dirty="0" smtClean="0"/>
              <a:t>Art Value exalted: </a:t>
            </a:r>
            <a:r>
              <a:rPr lang="en-GB" sz="2800" dirty="0" err="1" smtClean="0"/>
              <a:t>Apulian</a:t>
            </a:r>
            <a:r>
              <a:rPr lang="en-GB" sz="2800" dirty="0" smtClean="0"/>
              <a:t> Romanesque Rose Windows</a:t>
            </a:r>
          </a:p>
          <a:p>
            <a:pPr>
              <a:buNone/>
            </a:pPr>
            <a:endParaRPr lang="en-GB" sz="2800" dirty="0"/>
          </a:p>
        </p:txBody>
      </p:sp>
      <p:pic>
        <p:nvPicPr>
          <p:cNvPr id="4" name="Immagine 3" descr="manifesto rosone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2348879"/>
            <a:ext cx="3096344" cy="3887271"/>
          </a:xfrm>
          <a:prstGeom prst="rect">
            <a:avLst/>
          </a:prstGeom>
        </p:spPr>
      </p:pic>
      <p:pic>
        <p:nvPicPr>
          <p:cNvPr id="5" name="Immagine 4" descr="manifesto rosoni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2297479"/>
            <a:ext cx="2736304" cy="3908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Italian students’ involvement</a:t>
            </a:r>
            <a:endParaRPr lang="en-GB" dirty="0"/>
          </a:p>
        </p:txBody>
      </p:sp>
      <p:pic>
        <p:nvPicPr>
          <p:cNvPr id="5" name="Immagine 4" descr="pixiz-Italy Art Month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628800"/>
            <a:ext cx="3816424" cy="3816424"/>
          </a:xfrm>
          <a:prstGeom prst="rect">
            <a:avLst/>
          </a:prstGeom>
        </p:spPr>
      </p:pic>
      <p:pic>
        <p:nvPicPr>
          <p:cNvPr id="7" name="Immagine 6" descr="Puglia and Italy m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2132856"/>
            <a:ext cx="3467199" cy="26934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Italian students’ involvement</a:t>
            </a:r>
            <a:endParaRPr lang="en-GB" dirty="0"/>
          </a:p>
        </p:txBody>
      </p:sp>
      <p:pic>
        <p:nvPicPr>
          <p:cNvPr id="6" name="Immagine 5" descr="20220120_1511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1844824"/>
            <a:ext cx="3717032" cy="3717032"/>
          </a:xfrm>
          <a:prstGeom prst="rect">
            <a:avLst/>
          </a:prstGeom>
        </p:spPr>
      </p:pic>
      <p:pic>
        <p:nvPicPr>
          <p:cNvPr id="9" name="Immagine 8" descr="wooden spoons paint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916832"/>
            <a:ext cx="3600400" cy="3600400"/>
          </a:xfrm>
          <a:prstGeom prst="rect">
            <a:avLst/>
          </a:prstGeom>
        </p:spPr>
      </p:pic>
      <p:sp>
        <p:nvSpPr>
          <p:cNvPr id="10" name="Segnaposto contenuto 9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853136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                                                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92D050"/>
                </a:solidFill>
              </a:rPr>
              <a:t>Celebrating Italy Art Month</a:t>
            </a:r>
            <a:br>
              <a:rPr lang="en-GB" dirty="0" smtClean="0">
                <a:solidFill>
                  <a:srgbClr val="92D050"/>
                </a:solidFill>
              </a:rPr>
            </a:br>
            <a:r>
              <a:rPr lang="en-GB" dirty="0" smtClean="0">
                <a:solidFill>
                  <a:srgbClr val="92D050"/>
                </a:solidFill>
              </a:rPr>
              <a:t>January 27, 2022</a:t>
            </a:r>
            <a:endParaRPr lang="en-GB" dirty="0">
              <a:solidFill>
                <a:srgbClr val="92D050"/>
              </a:solidFill>
            </a:endParaRPr>
          </a:p>
        </p:txBody>
      </p:sp>
      <p:pic>
        <p:nvPicPr>
          <p:cNvPr id="4" name="Segnaposto contenuto 3" descr="IV A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484784"/>
            <a:ext cx="2448272" cy="2304256"/>
          </a:xfrm>
        </p:spPr>
      </p:pic>
      <p:pic>
        <p:nvPicPr>
          <p:cNvPr id="5" name="Immagine 4" descr="IV AT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988840"/>
            <a:ext cx="4077072" cy="4077072"/>
          </a:xfrm>
          <a:prstGeom prst="rect">
            <a:avLst/>
          </a:prstGeom>
        </p:spPr>
      </p:pic>
      <p:pic>
        <p:nvPicPr>
          <p:cNvPr id="6" name="Immagine 5" descr="II A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3933056"/>
            <a:ext cx="2708920" cy="2708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92D050"/>
                </a:solidFill>
              </a:rPr>
              <a:t>Celebrating Italy Art Month</a:t>
            </a:r>
            <a:br>
              <a:rPr lang="en-GB" dirty="0" smtClean="0">
                <a:solidFill>
                  <a:srgbClr val="92D050"/>
                </a:solidFill>
              </a:rPr>
            </a:br>
            <a:r>
              <a:rPr lang="en-GB" dirty="0" smtClean="0">
                <a:solidFill>
                  <a:srgbClr val="92D050"/>
                </a:solidFill>
              </a:rPr>
              <a:t>January 27, 2022</a:t>
            </a:r>
            <a:endParaRPr lang="en-GB" dirty="0"/>
          </a:p>
        </p:txBody>
      </p:sp>
      <p:pic>
        <p:nvPicPr>
          <p:cNvPr id="4" name="Segnaposto contenuto 3" descr="Italy art exhibi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12776"/>
            <a:ext cx="4525963" cy="4525963"/>
          </a:xfrm>
        </p:spPr>
      </p:pic>
      <p:pic>
        <p:nvPicPr>
          <p:cNvPr id="5" name="Immagine 4" descr="placemats &amp; spoo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2276872"/>
            <a:ext cx="3933056" cy="3933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partners’ involvement in </a:t>
            </a:r>
            <a:br>
              <a:rPr lang="en-GB" dirty="0" smtClean="0"/>
            </a:br>
            <a:r>
              <a:rPr lang="en-GB" dirty="0" smtClean="0">
                <a:solidFill>
                  <a:srgbClr val="92D050"/>
                </a:solidFill>
              </a:rPr>
              <a:t>Italy Art Month</a:t>
            </a:r>
            <a:endParaRPr lang="en-GB" dirty="0">
              <a:solidFill>
                <a:srgbClr val="92D050"/>
              </a:solidFill>
            </a:endParaRPr>
          </a:p>
        </p:txBody>
      </p:sp>
      <p:pic>
        <p:nvPicPr>
          <p:cNvPr id="4" name="Segnaposto contenuto 3" descr="croatia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75856" y="1628800"/>
            <a:ext cx="2782569" cy="2088232"/>
          </a:xfrm>
        </p:spPr>
      </p:pic>
      <p:pic>
        <p:nvPicPr>
          <p:cNvPr id="5" name="Immagine 4" descr="croat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1268760"/>
            <a:ext cx="1782198" cy="2376264"/>
          </a:xfrm>
          <a:prstGeom prst="rect">
            <a:avLst/>
          </a:prstGeom>
        </p:spPr>
      </p:pic>
      <p:pic>
        <p:nvPicPr>
          <p:cNvPr id="6" name="Immagine 5" descr="greece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484784"/>
            <a:ext cx="1644774" cy="2193032"/>
          </a:xfrm>
          <a:prstGeom prst="rect">
            <a:avLst/>
          </a:prstGeom>
        </p:spPr>
      </p:pic>
      <p:pic>
        <p:nvPicPr>
          <p:cNvPr id="7" name="Immagine 6" descr="greece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4149080"/>
            <a:ext cx="1656184" cy="2201122"/>
          </a:xfrm>
          <a:prstGeom prst="rect">
            <a:avLst/>
          </a:prstGeom>
        </p:spPr>
      </p:pic>
      <p:pic>
        <p:nvPicPr>
          <p:cNvPr id="8" name="Immagine 7" descr="greece 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7744" y="4293096"/>
            <a:ext cx="1476375" cy="1962150"/>
          </a:xfrm>
          <a:prstGeom prst="rect">
            <a:avLst/>
          </a:prstGeom>
        </p:spPr>
      </p:pic>
      <p:pic>
        <p:nvPicPr>
          <p:cNvPr id="9" name="Immagine 8" descr="turkey 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1960" y="4077072"/>
            <a:ext cx="2232248" cy="2232248"/>
          </a:xfrm>
          <a:prstGeom prst="rect">
            <a:avLst/>
          </a:prstGeom>
        </p:spPr>
      </p:pic>
      <p:pic>
        <p:nvPicPr>
          <p:cNvPr id="10" name="Immagine 9" descr="turkey 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88224" y="4142862"/>
            <a:ext cx="2376264" cy="1901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February: </a:t>
            </a:r>
            <a:r>
              <a:rPr lang="en-GB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Greece Art Month</a:t>
            </a:r>
            <a:endParaRPr lang="en-GB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sz="2400" dirty="0" smtClean="0"/>
              <a:t>Art Value exalted: </a:t>
            </a:r>
            <a:r>
              <a:rPr lang="it-IT" sz="2400" b="1" dirty="0" err="1" smtClean="0"/>
              <a:t>Greek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traditional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shipbuilding-Trechantiri</a:t>
            </a:r>
            <a:endParaRPr lang="it-IT" sz="2400" b="1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</p:txBody>
      </p:sp>
      <p:pic>
        <p:nvPicPr>
          <p:cNvPr id="4" name="Immagine 3" descr="il_794xN.851554728_j5k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068960"/>
            <a:ext cx="3966410" cy="2952328"/>
          </a:xfrm>
          <a:prstGeom prst="rect">
            <a:avLst/>
          </a:prstGeom>
        </p:spPr>
      </p:pic>
      <p:pic>
        <p:nvPicPr>
          <p:cNvPr id="5" name="Immagine 4" descr="Greek boat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39" y="2924944"/>
            <a:ext cx="4008003" cy="2304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Italian students’ involvement</a:t>
            </a:r>
            <a:endParaRPr lang="en-GB" dirty="0"/>
          </a:p>
        </p:txBody>
      </p:sp>
      <p:pic>
        <p:nvPicPr>
          <p:cNvPr id="4" name="Segnaposto contenuto 3" descr="20220217_0823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1" y="1268761"/>
            <a:ext cx="3744416" cy="3744416"/>
          </a:xfrm>
        </p:spPr>
      </p:pic>
      <p:pic>
        <p:nvPicPr>
          <p:cNvPr id="5" name="Immagine 4" descr="20220217_0825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132856"/>
            <a:ext cx="4077072" cy="4077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20220217_0827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772816"/>
            <a:ext cx="3888432" cy="3888432"/>
          </a:xfrm>
        </p:spPr>
      </p:pic>
      <p:pic>
        <p:nvPicPr>
          <p:cNvPr id="5" name="Immagine 4" descr="20220225_1423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88640"/>
            <a:ext cx="3429000" cy="3212976"/>
          </a:xfrm>
          <a:prstGeom prst="rect">
            <a:avLst/>
          </a:prstGeom>
        </p:spPr>
      </p:pic>
      <p:pic>
        <p:nvPicPr>
          <p:cNvPr id="6" name="Immagine 5" descr="greek vessel mode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3717032"/>
            <a:ext cx="3086997" cy="280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collage shell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836712"/>
            <a:ext cx="4525963" cy="4525963"/>
          </a:xfrm>
        </p:spPr>
      </p:pic>
      <p:pic>
        <p:nvPicPr>
          <p:cNvPr id="5" name="Immagine 4" descr="cork fis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404664"/>
            <a:ext cx="3429000" cy="3429000"/>
          </a:xfrm>
          <a:prstGeom prst="rect">
            <a:avLst/>
          </a:prstGeom>
        </p:spPr>
      </p:pic>
      <p:pic>
        <p:nvPicPr>
          <p:cNvPr id="7" name="Immagine 6" descr="card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V="1">
            <a:off x="5148064" y="4221088"/>
            <a:ext cx="3251853" cy="2276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About the project</a:t>
            </a:r>
            <a:r>
              <a:rPr lang="it-IT" b="1" dirty="0"/>
              <a:t/>
            </a:r>
            <a:br>
              <a:rPr lang="it-IT" b="1" dirty="0"/>
            </a:b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This project </a:t>
            </a:r>
            <a:r>
              <a:rPr lang="en-GB" dirty="0" smtClean="0"/>
              <a:t>was an </a:t>
            </a:r>
            <a:r>
              <a:rPr lang="en-GB" dirty="0"/>
              <a:t>opportunity for </a:t>
            </a:r>
            <a:r>
              <a:rPr lang="en-GB" dirty="0" smtClean="0"/>
              <a:t>the 4 European </a:t>
            </a:r>
            <a:r>
              <a:rPr lang="en-GB" dirty="0"/>
              <a:t>countries to promote their local arts </a:t>
            </a:r>
            <a:r>
              <a:rPr lang="en-GB" dirty="0" smtClean="0"/>
              <a:t>to their partners. </a:t>
            </a:r>
          </a:p>
          <a:p>
            <a:r>
              <a:rPr lang="en-GB" dirty="0" smtClean="0"/>
              <a:t>Each </a:t>
            </a:r>
            <a:r>
              <a:rPr lang="en-GB" dirty="0"/>
              <a:t>month, the 4 countries involved in the project </a:t>
            </a:r>
            <a:r>
              <a:rPr lang="en-GB" dirty="0" smtClean="0"/>
              <a:t>recognized </a:t>
            </a:r>
            <a:r>
              <a:rPr lang="en-GB" dirty="0"/>
              <a:t>the artistic value of another country, </a:t>
            </a:r>
            <a:r>
              <a:rPr lang="en-GB" dirty="0" smtClean="0"/>
              <a:t>applying </a:t>
            </a:r>
            <a:r>
              <a:rPr lang="en-GB" dirty="0"/>
              <a:t>it with their </a:t>
            </a:r>
            <a:r>
              <a:rPr lang="en-GB" dirty="0" smtClean="0"/>
              <a:t>students.</a:t>
            </a:r>
          </a:p>
          <a:p>
            <a:r>
              <a:rPr lang="en-GB" dirty="0" smtClean="0"/>
              <a:t> </a:t>
            </a:r>
            <a:r>
              <a:rPr lang="en-GB" dirty="0"/>
              <a:t>W</a:t>
            </a:r>
            <a:r>
              <a:rPr lang="en-GB" dirty="0" smtClean="0"/>
              <a:t>hen it was </a:t>
            </a:r>
            <a:r>
              <a:rPr lang="en-GB" dirty="0"/>
              <a:t>their </a:t>
            </a:r>
            <a:r>
              <a:rPr lang="en-GB" dirty="0" smtClean="0"/>
              <a:t>turn, each country told the other partners about their own local art value. Thus, it was a gorgeous way to meet </a:t>
            </a:r>
            <a:r>
              <a:rPr lang="en-GB" dirty="0"/>
              <a:t>new people and discover different art practices.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 tribute to Greece by  the </a:t>
            </a:r>
            <a:br>
              <a:rPr lang="en-GB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r>
              <a:rPr lang="en-GB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Italian students</a:t>
            </a:r>
            <a:endParaRPr lang="en-GB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sz="2800" dirty="0" smtClean="0"/>
              <a:t>Event organized in the language lab on Feb.28, 2022</a:t>
            </a:r>
            <a:r>
              <a:rPr lang="en-GB" dirty="0" smtClean="0"/>
              <a:t>:</a:t>
            </a:r>
          </a:p>
          <a:p>
            <a:endParaRPr lang="en-GB" dirty="0"/>
          </a:p>
        </p:txBody>
      </p:sp>
      <p:pic>
        <p:nvPicPr>
          <p:cNvPr id="4" name="Immagine 3" descr="pos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2204864"/>
            <a:ext cx="3819229" cy="4293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20220228_1407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3384376" cy="3384376"/>
          </a:xfrm>
        </p:spPr>
      </p:pic>
      <p:pic>
        <p:nvPicPr>
          <p:cNvPr id="5" name="Immagine 4" descr="20220228_1418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188640"/>
            <a:ext cx="3456384" cy="3456384"/>
          </a:xfrm>
          <a:prstGeom prst="rect">
            <a:avLst/>
          </a:prstGeom>
        </p:spPr>
      </p:pic>
      <p:pic>
        <p:nvPicPr>
          <p:cNvPr id="6" name="Immagine 5" descr="20220228_1320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3689648"/>
            <a:ext cx="3024336" cy="302433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Why is Art important?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 descr="art classes teac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1628800"/>
            <a:ext cx="4104455" cy="4641191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B050"/>
                </a:solidFill>
              </a:rPr>
              <a:t>Art connects people!</a:t>
            </a:r>
            <a:endParaRPr lang="en-GB" dirty="0">
              <a:solidFill>
                <a:srgbClr val="00B050"/>
              </a:solidFill>
            </a:endParaRPr>
          </a:p>
        </p:txBody>
      </p:sp>
      <p:pic>
        <p:nvPicPr>
          <p:cNvPr id="4" name="Segnaposto contenuto 3" descr="Collage art connects peop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B050"/>
                </a:solidFill>
              </a:rPr>
              <a:t>Unity in Diversity!</a:t>
            </a:r>
            <a:endParaRPr lang="en-GB" dirty="0">
              <a:solidFill>
                <a:srgbClr val="00B050"/>
              </a:solidFill>
            </a:endParaRPr>
          </a:p>
        </p:txBody>
      </p:sp>
      <p:pic>
        <p:nvPicPr>
          <p:cNvPr id="4" name="Segnaposto contenuto 3" descr="Collage we are all differe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1412776"/>
            <a:ext cx="4114507" cy="5268109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Project Results:</a:t>
            </a:r>
            <a:endParaRPr lang="en-GB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en-GB" dirty="0" smtClean="0"/>
              <a:t>4 </a:t>
            </a:r>
            <a:r>
              <a:rPr lang="en-GB" dirty="0"/>
              <a:t>different European countries getting to know each </a:t>
            </a:r>
            <a:r>
              <a:rPr lang="en-GB" dirty="0" smtClean="0"/>
              <a:t>other</a:t>
            </a:r>
          </a:p>
          <a:p>
            <a:pPr>
              <a:buFontTx/>
              <a:buChar char="-"/>
            </a:pPr>
            <a:r>
              <a:rPr lang="en-GB" dirty="0" smtClean="0"/>
              <a:t> </a:t>
            </a:r>
            <a:r>
              <a:rPr lang="en-GB" dirty="0"/>
              <a:t>Learning artistic values in 4 different European </a:t>
            </a:r>
            <a:r>
              <a:rPr lang="en-GB" dirty="0" smtClean="0"/>
              <a:t>countries</a:t>
            </a:r>
            <a:endParaRPr lang="en-GB" dirty="0"/>
          </a:p>
          <a:p>
            <a:pPr>
              <a:buFontTx/>
              <a:buChar char="-"/>
            </a:pPr>
            <a:r>
              <a:rPr lang="en-GB" dirty="0" smtClean="0"/>
              <a:t> </a:t>
            </a:r>
            <a:r>
              <a:rPr lang="en-GB" dirty="0"/>
              <a:t>Widespread use of English as a secondary </a:t>
            </a:r>
            <a:r>
              <a:rPr lang="en-GB" dirty="0" smtClean="0"/>
              <a:t>language</a:t>
            </a:r>
            <a:endParaRPr lang="en-GB" dirty="0"/>
          </a:p>
          <a:p>
            <a:pPr>
              <a:buFontTx/>
              <a:buChar char="-"/>
            </a:pPr>
            <a:r>
              <a:rPr lang="en-GB" dirty="0" smtClean="0"/>
              <a:t> </a:t>
            </a:r>
            <a:r>
              <a:rPr lang="en-GB" dirty="0"/>
              <a:t>Establishment of new </a:t>
            </a:r>
            <a:r>
              <a:rPr lang="en-GB" dirty="0" smtClean="0"/>
              <a:t>friendships</a:t>
            </a:r>
            <a:endParaRPr lang="en-GB" dirty="0"/>
          </a:p>
          <a:p>
            <a:pPr>
              <a:buFontTx/>
              <a:buChar char="-"/>
            </a:pPr>
            <a:r>
              <a:rPr lang="en-GB" dirty="0" smtClean="0"/>
              <a:t> </a:t>
            </a:r>
            <a:r>
              <a:rPr lang="en-GB" dirty="0"/>
              <a:t>Increasing tolerance and </a:t>
            </a:r>
            <a:r>
              <a:rPr lang="en-GB" dirty="0" smtClean="0"/>
              <a:t>respect</a:t>
            </a:r>
            <a:endParaRPr lang="en-GB" dirty="0"/>
          </a:p>
          <a:p>
            <a:pPr>
              <a:buFontTx/>
              <a:buChar char="-"/>
            </a:pPr>
            <a:r>
              <a:rPr lang="en-GB" dirty="0" smtClean="0"/>
              <a:t> </a:t>
            </a:r>
            <a:r>
              <a:rPr lang="en-GB" dirty="0"/>
              <a:t>Breaking the prejudice against art</a:t>
            </a:r>
            <a:endParaRPr lang="it-IT" dirty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GB" dirty="0" smtClean="0"/>
          </a:p>
          <a:p>
            <a:pPr>
              <a:buNone/>
            </a:pPr>
            <a:r>
              <a:rPr lang="en-GB" sz="4000" dirty="0" smtClean="0"/>
              <a:t>  </a:t>
            </a:r>
            <a:r>
              <a:rPr lang="en-GB" sz="4000" dirty="0" smtClean="0">
                <a:solidFill>
                  <a:srgbClr val="0070C0"/>
                </a:solidFill>
              </a:rPr>
              <a:t>THANK YOU FOR YOUR ATTENTION!</a:t>
            </a:r>
          </a:p>
          <a:p>
            <a:endParaRPr lang="en-GB" dirty="0" smtClean="0"/>
          </a:p>
          <a:p>
            <a:r>
              <a:rPr lang="en-GB" dirty="0" err="1" smtClean="0"/>
              <a:t>Powerpoint</a:t>
            </a:r>
            <a:r>
              <a:rPr lang="en-GB" dirty="0" smtClean="0"/>
              <a:t> presentation by:</a:t>
            </a:r>
          </a:p>
          <a:p>
            <a:r>
              <a:rPr lang="en-GB" dirty="0" smtClean="0"/>
              <a:t>Ms Paola Iorio – English Teacher (CLIL )</a:t>
            </a:r>
          </a:p>
          <a:p>
            <a:r>
              <a:rPr lang="en-GB" dirty="0" smtClean="0"/>
              <a:t>The Italian students of II &amp; IV AT (Graphic Design Course)</a:t>
            </a:r>
          </a:p>
          <a:p>
            <a:r>
              <a:rPr lang="en-GB" dirty="0" smtClean="0"/>
              <a:t>School Year: 2021-2022</a:t>
            </a:r>
            <a:endParaRPr lang="en-GB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Aims</a:t>
            </a:r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Tx/>
              <a:buChar char="-"/>
            </a:pPr>
            <a:r>
              <a:rPr lang="en-GB" dirty="0" smtClean="0"/>
              <a:t>Expressing </a:t>
            </a:r>
            <a:r>
              <a:rPr lang="en-GB" dirty="0"/>
              <a:t>intercultural communication with art</a:t>
            </a:r>
            <a:r>
              <a:rPr lang="en-GB" dirty="0" smtClean="0"/>
              <a:t>.</a:t>
            </a:r>
          </a:p>
          <a:p>
            <a:pPr>
              <a:buFontTx/>
              <a:buChar char="-"/>
            </a:pPr>
            <a:r>
              <a:rPr lang="en-GB" dirty="0" smtClean="0"/>
              <a:t>Recognizing </a:t>
            </a:r>
            <a:r>
              <a:rPr lang="en-GB" dirty="0"/>
              <a:t>and applying the artistic values of various countries in </a:t>
            </a:r>
            <a:r>
              <a:rPr lang="en-GB" dirty="0" smtClean="0"/>
              <a:t>Europe</a:t>
            </a:r>
          </a:p>
          <a:p>
            <a:pPr>
              <a:buFontTx/>
              <a:buChar char="-"/>
            </a:pPr>
            <a:r>
              <a:rPr lang="en-GB" dirty="0" smtClean="0"/>
              <a:t> </a:t>
            </a:r>
            <a:r>
              <a:rPr lang="en-GB" dirty="0"/>
              <a:t>Using art as a form of </a:t>
            </a:r>
            <a:r>
              <a:rPr lang="en-GB" dirty="0" smtClean="0"/>
              <a:t>expression</a:t>
            </a:r>
          </a:p>
          <a:p>
            <a:pPr>
              <a:buFontTx/>
              <a:buChar char="-"/>
            </a:pPr>
            <a:r>
              <a:rPr lang="en-GB" dirty="0" smtClean="0"/>
              <a:t>Ensuring </a:t>
            </a:r>
            <a:r>
              <a:rPr lang="en-GB" dirty="0"/>
              <a:t>cooperation between European </a:t>
            </a:r>
            <a:r>
              <a:rPr lang="en-GB" dirty="0" smtClean="0"/>
              <a:t>countries</a:t>
            </a:r>
          </a:p>
          <a:p>
            <a:pPr>
              <a:buFontTx/>
              <a:buChar char="-"/>
            </a:pPr>
            <a:r>
              <a:rPr lang="en-GB" dirty="0" smtClean="0"/>
              <a:t>Creating </a:t>
            </a:r>
            <a:r>
              <a:rPr lang="en-GB" dirty="0"/>
              <a:t>tolerant and respectful </a:t>
            </a:r>
            <a:r>
              <a:rPr lang="en-GB" dirty="0" smtClean="0"/>
              <a:t>communities</a:t>
            </a:r>
          </a:p>
          <a:p>
            <a:pPr>
              <a:buFontTx/>
              <a:buChar char="-"/>
            </a:pPr>
            <a:r>
              <a:rPr lang="en-GB" dirty="0" smtClean="0"/>
              <a:t> </a:t>
            </a:r>
            <a:r>
              <a:rPr lang="en-GB" dirty="0"/>
              <a:t>Working collaboratively with different </a:t>
            </a:r>
            <a:r>
              <a:rPr lang="en-GB" dirty="0" smtClean="0"/>
              <a:t>communities</a:t>
            </a:r>
          </a:p>
          <a:p>
            <a:pPr>
              <a:buFontTx/>
              <a:buChar char="-"/>
            </a:pPr>
            <a:r>
              <a:rPr lang="en-GB" dirty="0" smtClean="0"/>
              <a:t> </a:t>
            </a:r>
            <a:r>
              <a:rPr lang="en-GB" dirty="0"/>
              <a:t>Giving </a:t>
            </a:r>
            <a:r>
              <a:rPr lang="en-GB" dirty="0" smtClean="0"/>
              <a:t>students with </a:t>
            </a:r>
            <a:r>
              <a:rPr lang="en-GB" dirty="0"/>
              <a:t>special needs a sense of </a:t>
            </a:r>
            <a:r>
              <a:rPr lang="en-GB" dirty="0" smtClean="0"/>
              <a:t>achievement.</a:t>
            </a:r>
            <a:endParaRPr lang="it-IT" dirty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Work process</a:t>
            </a:r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NOVEMBER:  </a:t>
            </a:r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Croatia</a:t>
            </a:r>
            <a:r>
              <a:rPr lang="en-GB" dirty="0" smtClean="0"/>
              <a:t> Art Month</a:t>
            </a:r>
          </a:p>
          <a:p>
            <a:pPr>
              <a:buNone/>
            </a:pPr>
            <a:r>
              <a:rPr lang="en-GB" dirty="0" smtClean="0"/>
              <a:t>Art value exalted : the Croatian Tie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4" name="Immagine 3" descr="tie install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2924944"/>
            <a:ext cx="2523294" cy="3356992"/>
          </a:xfrm>
          <a:prstGeom prst="rect">
            <a:avLst/>
          </a:prstGeom>
        </p:spPr>
      </p:pic>
      <p:pic>
        <p:nvPicPr>
          <p:cNvPr id="1026" name="Picture 2" descr="Displaying Kravat regiment in Croat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2172" y="3140968"/>
            <a:ext cx="4152971" cy="2770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Italian students’ involvement</a:t>
            </a:r>
            <a:endParaRPr lang="en-GB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                                          </a:t>
            </a:r>
            <a:endParaRPr lang="en-GB" dirty="0"/>
          </a:p>
        </p:txBody>
      </p:sp>
      <p:pic>
        <p:nvPicPr>
          <p:cNvPr id="7" name="Immagine 6" descr="collage design ties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484784"/>
            <a:ext cx="2304256" cy="2304256"/>
          </a:xfrm>
          <a:prstGeom prst="rect">
            <a:avLst/>
          </a:prstGeom>
        </p:spPr>
      </p:pic>
      <p:pic>
        <p:nvPicPr>
          <p:cNvPr id="8" name="Immagine 7" descr="Collage design ties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2132856"/>
            <a:ext cx="3672408" cy="3672408"/>
          </a:xfrm>
          <a:prstGeom prst="rect">
            <a:avLst/>
          </a:prstGeom>
        </p:spPr>
      </p:pic>
      <p:pic>
        <p:nvPicPr>
          <p:cNvPr id="9" name="Immagine 8" descr="kind words ti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4293096"/>
            <a:ext cx="2728172" cy="2276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 tribute to Croatia by  the </a:t>
            </a:r>
            <a:b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Italian students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smtClean="0"/>
              <a:t>Event organized in the language lab on Nov.19, 2021</a:t>
            </a:r>
            <a:r>
              <a:rPr lang="en-GB" dirty="0" smtClean="0"/>
              <a:t>:</a:t>
            </a:r>
          </a:p>
          <a:p>
            <a:endParaRPr lang="en-GB" dirty="0"/>
          </a:p>
        </p:txBody>
      </p:sp>
      <p:pic>
        <p:nvPicPr>
          <p:cNvPr id="4" name="Immagine 3" descr="Croatia eve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492896"/>
            <a:ext cx="3600400" cy="3600400"/>
          </a:xfrm>
          <a:prstGeom prst="rect">
            <a:avLst/>
          </a:prstGeom>
        </p:spPr>
      </p:pic>
      <p:pic>
        <p:nvPicPr>
          <p:cNvPr id="5" name="Immagine 4" descr="collage ties boar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420888"/>
            <a:ext cx="3717032" cy="3717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December: </a:t>
            </a:r>
            <a:r>
              <a:rPr lang="en-GB" dirty="0" smtClean="0">
                <a:solidFill>
                  <a:srgbClr val="FF0000"/>
                </a:solidFill>
              </a:rPr>
              <a:t>Turkey</a:t>
            </a:r>
            <a:r>
              <a:rPr lang="en-GB" dirty="0" smtClean="0"/>
              <a:t> Art Month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Art Value exalted: Tiles</a:t>
            </a:r>
          </a:p>
          <a:p>
            <a:endParaRPr lang="en-GB" dirty="0"/>
          </a:p>
        </p:txBody>
      </p:sp>
      <p:pic>
        <p:nvPicPr>
          <p:cNvPr id="4" name="Immagine 3" descr="turkish decoration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2708920"/>
            <a:ext cx="3560241" cy="3560241"/>
          </a:xfrm>
          <a:prstGeom prst="rect">
            <a:avLst/>
          </a:prstGeom>
        </p:spPr>
      </p:pic>
      <p:pic>
        <p:nvPicPr>
          <p:cNvPr id="5" name="Immagine 4" descr="turkish ti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2780928"/>
            <a:ext cx="3645024" cy="3645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Italian students’ involvement</a:t>
            </a:r>
            <a:endParaRPr lang="en-GB" dirty="0"/>
          </a:p>
        </p:txBody>
      </p:sp>
      <p:pic>
        <p:nvPicPr>
          <p:cNvPr id="4" name="Segnaposto contenuto 3" descr="20211216_2004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268760"/>
            <a:ext cx="2664296" cy="2664296"/>
          </a:xfrm>
        </p:spPr>
      </p:pic>
      <p:pic>
        <p:nvPicPr>
          <p:cNvPr id="5" name="Immagine 4" descr="plates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1772816"/>
            <a:ext cx="3312368" cy="3312368"/>
          </a:xfrm>
          <a:prstGeom prst="rect">
            <a:avLst/>
          </a:prstGeom>
        </p:spPr>
      </p:pic>
      <p:pic>
        <p:nvPicPr>
          <p:cNvPr id="6" name="Immagine 5" descr="til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4077072"/>
            <a:ext cx="2492896" cy="2492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 tribute to Turkey by  the </a:t>
            </a:r>
            <a:br>
              <a:rPr lang="en-GB" dirty="0" smtClean="0">
                <a:solidFill>
                  <a:srgbClr val="FF0000"/>
                </a:solidFill>
              </a:rPr>
            </a:br>
            <a:r>
              <a:rPr lang="en-GB" dirty="0" smtClean="0">
                <a:solidFill>
                  <a:srgbClr val="FF0000"/>
                </a:solidFill>
              </a:rPr>
              <a:t>Italian students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sz="2800" dirty="0" smtClean="0"/>
              <a:t>Event organized in the language lab on Dec.20, 2021:</a:t>
            </a:r>
          </a:p>
          <a:p>
            <a:pPr>
              <a:buNone/>
            </a:pPr>
            <a:endParaRPr lang="en-GB" sz="2800" dirty="0" smtClean="0"/>
          </a:p>
          <a:p>
            <a:endParaRPr lang="en-GB" sz="2800" dirty="0"/>
          </a:p>
          <a:p>
            <a:endParaRPr lang="en-GB" sz="2800" dirty="0"/>
          </a:p>
        </p:txBody>
      </p:sp>
      <p:pic>
        <p:nvPicPr>
          <p:cNvPr id="4" name="Immagine 3" descr="turkish tiles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492896"/>
            <a:ext cx="3356992" cy="3356992"/>
          </a:xfrm>
          <a:prstGeom prst="rect">
            <a:avLst/>
          </a:prstGeom>
        </p:spPr>
      </p:pic>
      <p:pic>
        <p:nvPicPr>
          <p:cNvPr id="5" name="Immagine 4" descr="turkish tiles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2420888"/>
            <a:ext cx="3456384" cy="345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391</Words>
  <Application>Microsoft Office PowerPoint</Application>
  <PresentationFormat>Presentazione su schermo (4:3)</PresentationFormat>
  <Paragraphs>60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7" baseType="lpstr">
      <vt:lpstr>Tema di Office</vt:lpstr>
      <vt:lpstr>Mobility of Local Art Values</vt:lpstr>
      <vt:lpstr>About the project </vt:lpstr>
      <vt:lpstr>Aims </vt:lpstr>
      <vt:lpstr>Work process </vt:lpstr>
      <vt:lpstr>The Italian students’ involvement</vt:lpstr>
      <vt:lpstr>A tribute to Croatia by  the  Italian students</vt:lpstr>
      <vt:lpstr>December: Turkey Art Month</vt:lpstr>
      <vt:lpstr>The Italian students’ involvement</vt:lpstr>
      <vt:lpstr>A tribute to Turkey by  the  Italian students</vt:lpstr>
      <vt:lpstr>January: Italy Art Month</vt:lpstr>
      <vt:lpstr>The Italian students’ involvement</vt:lpstr>
      <vt:lpstr>The Italian students’ involvement</vt:lpstr>
      <vt:lpstr>Celebrating Italy Art Month January 27, 2022</vt:lpstr>
      <vt:lpstr>Celebrating Italy Art Month January 27, 2022</vt:lpstr>
      <vt:lpstr>The partners’ involvement in  Italy Art Month</vt:lpstr>
      <vt:lpstr>February: Greece Art Month</vt:lpstr>
      <vt:lpstr>The Italian students’ involvement</vt:lpstr>
      <vt:lpstr>Diapositiva 18</vt:lpstr>
      <vt:lpstr>Diapositiva 19</vt:lpstr>
      <vt:lpstr>A tribute to Greece by  the  Italian students</vt:lpstr>
      <vt:lpstr>Diapositiva 21</vt:lpstr>
      <vt:lpstr>Why is Art important?</vt:lpstr>
      <vt:lpstr>Art connects people!</vt:lpstr>
      <vt:lpstr>Unity in Diversity!</vt:lpstr>
      <vt:lpstr>Project Results:</vt:lpstr>
      <vt:lpstr>Diapositiva 26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Mobility of Local Art Values</dc:title>
  <dc:creator>paola iorio</dc:creator>
  <cp:lastModifiedBy>paola iorio</cp:lastModifiedBy>
  <cp:revision>20</cp:revision>
  <dcterms:created xsi:type="dcterms:W3CDTF">2022-02-27T17:40:50Z</dcterms:created>
  <dcterms:modified xsi:type="dcterms:W3CDTF">2022-02-28T18:02:02Z</dcterms:modified>
</cp:coreProperties>
</file>